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37" autoAdjust="0"/>
    <p:restoredTop sz="94660"/>
  </p:normalViewPr>
  <p:slideViewPr>
    <p:cSldViewPr snapToGrid="0">
      <p:cViewPr varScale="1">
        <p:scale>
          <a:sx n="66" d="100"/>
          <a:sy n="66" d="100"/>
        </p:scale>
        <p:origin x="562" y="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7/17/2017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7/17/2017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7/17/2017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antacruzcountyrecycles.org/" TargetMode="External"/><Relationship Id="rId2" Type="http://schemas.openxmlformats.org/officeDocument/2006/relationships/hyperlink" Target="mailto:Tim.Goncharoff@santacruzcounty.us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jpg"/><Relationship Id="rId4" Type="http://schemas.openxmlformats.org/officeDocument/2006/relationships/hyperlink" Target="https://calpsc.org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osnews.com/story/23526/Scandal_Most_Recycled_Computers_are_Not_Recycled" TargetMode="Externa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887897"/>
            <a:ext cx="8915399" cy="1431234"/>
          </a:xfrm>
        </p:spPr>
        <p:txBody>
          <a:bodyPr/>
          <a:lstStyle/>
          <a:p>
            <a:r>
              <a:rPr lang="en-US" dirty="0"/>
              <a:t>Electronic Waste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81979" y="2319131"/>
            <a:ext cx="8915399" cy="1126283"/>
          </a:xfrm>
        </p:spPr>
        <p:txBody>
          <a:bodyPr>
            <a:normAutofit/>
          </a:bodyPr>
          <a:lstStyle/>
          <a:p>
            <a:r>
              <a:rPr lang="en-US" sz="3600" dirty="0"/>
              <a:t>Problems and Solutions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188765" y="4214191"/>
            <a:ext cx="48635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Tim Goncharoff</a:t>
            </a:r>
          </a:p>
          <a:p>
            <a:r>
              <a:rPr lang="en-US" dirty="0"/>
              <a:t>Santa Cruz County</a:t>
            </a:r>
          </a:p>
        </p:txBody>
      </p:sp>
    </p:spTree>
    <p:extLst>
      <p:ext uri="{BB962C8B-B14F-4D97-AF65-F5344CB8AC3E}">
        <p14:creationId xmlns:p14="http://schemas.microsoft.com/office/powerpoint/2010/main" val="16101169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6" name="Title 2105"/>
          <p:cNvSpPr>
            <a:spLocks noGrp="1"/>
          </p:cNvSpPr>
          <p:nvPr>
            <p:ph type="ctrTitle"/>
          </p:nvPr>
        </p:nvSpPr>
        <p:spPr>
          <a:xfrm>
            <a:off x="2337420" y="-796777"/>
            <a:ext cx="8915399" cy="2262781"/>
          </a:xfrm>
        </p:spPr>
        <p:txBody>
          <a:bodyPr>
            <a:normAutofit/>
          </a:bodyPr>
          <a:lstStyle/>
          <a:p>
            <a:r>
              <a:rPr lang="en-US" sz="4000" b="1" dirty="0"/>
              <a:t>Where to Take It?</a:t>
            </a:r>
          </a:p>
        </p:txBody>
      </p:sp>
      <p:sp>
        <p:nvSpPr>
          <p:cNvPr id="2107" name="Subtitle 2106"/>
          <p:cNvSpPr>
            <a:spLocks noGrp="1"/>
          </p:cNvSpPr>
          <p:nvPr>
            <p:ph type="subTitle" idx="1"/>
          </p:nvPr>
        </p:nvSpPr>
        <p:spPr>
          <a:xfrm>
            <a:off x="2337420" y="1500773"/>
            <a:ext cx="8915399" cy="1126283"/>
          </a:xfrm>
        </p:spPr>
        <p:txBody>
          <a:bodyPr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b="1" dirty="0"/>
              <a:t>Currently 8 certified E-Waste recyclers in greater Bay Area, more elsewhere in California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b="1" dirty="0"/>
              <a:t>Santa Cruz County using ECS Refining in Stockton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b="1" dirty="0"/>
              <a:t>Residents can take to any landfill or transfer station, Grey Bears Recycling or to Best Buy.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b="1" dirty="0"/>
              <a:t>E-Waste recycling events less common due to changes in the market, but still take place.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200" b="1" dirty="0"/>
          </a:p>
        </p:txBody>
      </p:sp>
      <p:pic>
        <p:nvPicPr>
          <p:cNvPr id="2110" name="Picture 210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4034" y="4620702"/>
            <a:ext cx="2411896" cy="1989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33612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57909" y="-728869"/>
            <a:ext cx="8915399" cy="2262781"/>
          </a:xfrm>
        </p:spPr>
        <p:txBody>
          <a:bodyPr/>
          <a:lstStyle/>
          <a:p>
            <a:r>
              <a:rPr lang="en-US" b="1" dirty="0"/>
              <a:t>For more information: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51708" y="1769136"/>
            <a:ext cx="8915399" cy="3810029"/>
          </a:xfrm>
        </p:spPr>
        <p:txBody>
          <a:bodyPr>
            <a:normAutofit lnSpcReduction="10000"/>
          </a:bodyPr>
          <a:lstStyle/>
          <a:p>
            <a:pPr algn="ctr"/>
            <a:r>
              <a:rPr lang="en-US" sz="2400" b="1" dirty="0"/>
              <a:t>Tim Goncharoff</a:t>
            </a:r>
          </a:p>
          <a:p>
            <a:pPr algn="ctr"/>
            <a:r>
              <a:rPr lang="en-US" sz="2400" b="1" dirty="0"/>
              <a:t>County of Santa Cruz</a:t>
            </a:r>
          </a:p>
          <a:p>
            <a:pPr algn="ctr"/>
            <a:r>
              <a:rPr lang="en-US" sz="2400" b="1" dirty="0"/>
              <a:t>(831) 454-2160</a:t>
            </a:r>
          </a:p>
          <a:p>
            <a:pPr algn="ctr"/>
            <a:r>
              <a:rPr lang="en-US" sz="2400" b="1" dirty="0">
                <a:solidFill>
                  <a:schemeClr val="tx1"/>
                </a:solidFill>
                <a:hlinkClick r:id="rId2"/>
              </a:rPr>
              <a:t>Tim.Goncharoff@santacruzcounty.us</a:t>
            </a:r>
            <a:endParaRPr lang="en-US" sz="2400" b="1" dirty="0">
              <a:solidFill>
                <a:schemeClr val="tx1"/>
              </a:solidFill>
            </a:endParaRPr>
          </a:p>
          <a:p>
            <a:pPr algn="ctr"/>
            <a:r>
              <a:rPr lang="en-US" sz="2400" b="1" dirty="0">
                <a:solidFill>
                  <a:schemeClr val="tx1"/>
                </a:solidFill>
                <a:hlinkClick r:id="rId3"/>
              </a:rPr>
              <a:t>www.santacruzcountyrecycles.org</a:t>
            </a:r>
            <a:endParaRPr lang="en-US" sz="2400" b="1" dirty="0">
              <a:solidFill>
                <a:schemeClr val="tx1"/>
              </a:solidFill>
            </a:endParaRPr>
          </a:p>
          <a:p>
            <a:pPr algn="ctr"/>
            <a:endParaRPr lang="en-US" sz="2400" b="1" dirty="0"/>
          </a:p>
          <a:p>
            <a:pPr algn="ctr"/>
            <a:r>
              <a:rPr lang="en-US" sz="2400" b="1" dirty="0"/>
              <a:t>California Product Stewardship Council</a:t>
            </a:r>
          </a:p>
          <a:p>
            <a:pPr algn="ctr"/>
            <a:r>
              <a:rPr lang="en-US" sz="2400" b="1" dirty="0">
                <a:hlinkClick r:id="rId4"/>
              </a:rPr>
              <a:t>https://calpsc.org/</a:t>
            </a:r>
            <a:endParaRPr lang="en-US" sz="2400" b="1" dirty="0"/>
          </a:p>
          <a:p>
            <a:pPr algn="ctr"/>
            <a:endParaRPr lang="en-US" sz="3100" b="1" dirty="0"/>
          </a:p>
          <a:p>
            <a:pPr algn="ctr"/>
            <a:endParaRPr lang="en-US" sz="2400" b="1" dirty="0"/>
          </a:p>
          <a:p>
            <a:pPr algn="ctr"/>
            <a:endParaRPr lang="en-US" sz="24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0905" y="1533912"/>
            <a:ext cx="3392556" cy="5096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52200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What is E-Waste?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968823">
            <a:off x="6606631" y="1242392"/>
            <a:ext cx="2676940" cy="267694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6374" y="2860161"/>
            <a:ext cx="1855304" cy="154608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10360">
            <a:off x="8025900" y="1135282"/>
            <a:ext cx="2845800" cy="184867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5843">
            <a:off x="5539442" y="5048544"/>
            <a:ext cx="2544350" cy="155559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94024">
            <a:off x="8058752" y="5068074"/>
            <a:ext cx="2539648" cy="1520614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606321"/>
            <a:ext cx="8915400" cy="3777622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000" b="1" dirty="0"/>
              <a:t>Computers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b="1" dirty="0"/>
              <a:t>Televisions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b="1" dirty="0"/>
              <a:t>Stereos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b="1" dirty="0"/>
              <a:t>Copiers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b="1" dirty="0"/>
              <a:t>Phones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b="1" dirty="0"/>
              <a:t>Many toys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b="1" dirty="0"/>
              <a:t>Other electronics – </a:t>
            </a:r>
            <a:r>
              <a:rPr lang="en-US" sz="2000" b="1" i="1" dirty="0"/>
              <a:t>anything </a:t>
            </a:r>
            <a:r>
              <a:rPr lang="en-US" sz="2000" b="1" dirty="0"/>
              <a:t>with a cord, batteries or circuits</a:t>
            </a:r>
          </a:p>
        </p:txBody>
      </p:sp>
    </p:spTree>
    <p:extLst>
      <p:ext uri="{BB962C8B-B14F-4D97-AF65-F5344CB8AC3E}">
        <p14:creationId xmlns:p14="http://schemas.microsoft.com/office/powerpoint/2010/main" val="25476998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83196" y="672548"/>
            <a:ext cx="8915399" cy="917713"/>
          </a:xfrm>
        </p:spPr>
        <p:txBody>
          <a:bodyPr>
            <a:normAutofit/>
          </a:bodyPr>
          <a:lstStyle/>
          <a:p>
            <a:r>
              <a:rPr lang="en-US" sz="3600" b="1" dirty="0"/>
              <a:t>Why is E-Waste a Problem?</a:t>
            </a:r>
          </a:p>
        </p:txBody>
      </p:sp>
      <p:pic>
        <p:nvPicPr>
          <p:cNvPr id="1028" name="Picture 4" descr="https://www.autodesk.com/products/eagle/blog/wp-content/uploads/2017/03/BSSP-Ewaste-0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2798" y="2085840"/>
            <a:ext cx="6101134" cy="4575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5902798" y="2085840"/>
            <a:ext cx="4194513" cy="3030909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83196" y="1901658"/>
            <a:ext cx="8915399" cy="2352290"/>
          </a:xfrm>
          <a:ln>
            <a:noFill/>
          </a:ln>
        </p:spPr>
        <p:txBody>
          <a:bodyPr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/>
              <a:t>Often includes heavy metals and other hazardous waste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/>
              <a:t>Potential source of dangerous pollution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/>
              <a:t>Includes rare and valuable metals that can be recycled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/>
              <a:t>Can be toxic for recycling workers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/>
              <a:t>Limited state and federal regulation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/>
              <a:t>Often exported to countries with poor or no regulation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/>
              <a:t>Problem increasing rapidly</a:t>
            </a:r>
            <a:br>
              <a:rPr lang="en-US" sz="2000" b="1" dirty="0"/>
            </a:b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6249103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950568"/>
            <a:ext cx="8911687" cy="1280890"/>
          </a:xfrm>
        </p:spPr>
        <p:txBody>
          <a:bodyPr/>
          <a:lstStyle/>
          <a:p>
            <a:r>
              <a:rPr lang="en-US" b="1" dirty="0"/>
              <a:t>According to the EPA: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6" t="-1029" r="-386" b="5317"/>
          <a:stretch/>
        </p:blipFill>
        <p:spPr>
          <a:xfrm>
            <a:off x="5177814" y="2756453"/>
            <a:ext cx="6872200" cy="3697356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949656" y="2527853"/>
            <a:ext cx="3491980" cy="1500808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000" b="1" dirty="0"/>
              <a:t>2.5 million tons of E-Waste generated in the U.S. every year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b="1" dirty="0"/>
              <a:t>75% goes to landfills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b="1" dirty="0"/>
              <a:t>25% recycled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b="1" dirty="0"/>
              <a:t>Only 10% recycled by certified recyclers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4472732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il_fi" descr="kai_loeffelbein_ghana_001_2048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6438" y="697626"/>
            <a:ext cx="3779837" cy="249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il_fi" descr="e-waste+burni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581" y="122506"/>
            <a:ext cx="4123636" cy="27372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8656" y="3364357"/>
            <a:ext cx="8915400" cy="3777622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b="1" dirty="0"/>
              <a:t>Most E-Waste goes to developing countries with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b="1" dirty="0"/>
              <a:t>few environmental laws or protections for worker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b="1" dirty="0"/>
              <a:t>health and safety</a:t>
            </a:r>
          </a:p>
          <a:p>
            <a:pPr marL="0" indent="0">
              <a:spcBef>
                <a:spcPts val="0"/>
              </a:spcBef>
              <a:buNone/>
            </a:pPr>
            <a:endParaRPr lang="en-US" sz="2000" b="1" dirty="0"/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b="1" dirty="0"/>
              <a:t>Much of the work is done by women and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b="1" dirty="0"/>
              <a:t>children, breathing the toxic fumes, drinking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b="1" dirty="0"/>
              <a:t>contaminated water and eating contaminated food</a:t>
            </a:r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000" b="1" dirty="0"/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b="1" dirty="0"/>
              <a:t>Most of the recyclable material is lost </a:t>
            </a:r>
          </a:p>
        </p:txBody>
      </p:sp>
      <p:pic>
        <p:nvPicPr>
          <p:cNvPr id="2052" name="Picture 4" descr="300px-BAN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651"/>
          <a:stretch/>
        </p:blipFill>
        <p:spPr bwMode="auto">
          <a:xfrm>
            <a:off x="7032210" y="265043"/>
            <a:ext cx="3421063" cy="2197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 descr="electricalkid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8385" y="3780044"/>
            <a:ext cx="4092575" cy="273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865632"/>
            <a:ext cx="8911687" cy="1045664"/>
          </a:xfrm>
        </p:spPr>
        <p:txBody>
          <a:bodyPr>
            <a:normAutofit/>
          </a:bodyPr>
          <a:lstStyle/>
          <a:p>
            <a:r>
              <a:rPr lang="en-US" sz="4400" b="1" dirty="0">
                <a:solidFill>
                  <a:schemeClr val="bg1"/>
                </a:solidFill>
              </a:rPr>
              <a:t>What’s the problem?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27423850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91648" y="513522"/>
            <a:ext cx="8915399" cy="771940"/>
          </a:xfrm>
        </p:spPr>
        <p:txBody>
          <a:bodyPr>
            <a:normAutofit/>
          </a:bodyPr>
          <a:lstStyle/>
          <a:p>
            <a:r>
              <a:rPr lang="en-US" sz="4000" b="1" dirty="0"/>
              <a:t>What can be done?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77178" y="1663118"/>
            <a:ext cx="8915399" cy="1126283"/>
          </a:xfrm>
        </p:spPr>
        <p:txBody>
          <a:bodyPr>
            <a:normAutofit fontScale="85000" lnSpcReduction="10000"/>
          </a:bodyPr>
          <a:lstStyle/>
          <a:p>
            <a:r>
              <a:rPr lang="en-US" sz="2000" b="1" dirty="0"/>
              <a:t>There is a better way.  </a:t>
            </a:r>
          </a:p>
          <a:p>
            <a:r>
              <a:rPr lang="en-US" sz="2000" b="1" dirty="0"/>
              <a:t>Modern E-Waste recyclers can recover much more material, even rare trace metals, using state-of-the-art technology and proper health and safety protections.</a:t>
            </a:r>
          </a:p>
        </p:txBody>
      </p:sp>
      <p:pic>
        <p:nvPicPr>
          <p:cNvPr id="1027" name="il_fi" descr="1062_sims_recycling_solutions_facility_jf2011_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344" y="3167057"/>
            <a:ext cx="5238334" cy="3469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ElectronicRecycli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7178" y="2789401"/>
            <a:ext cx="4574762" cy="3541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328205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490330"/>
            <a:ext cx="8915399" cy="821635"/>
          </a:xfrm>
        </p:spPr>
        <p:txBody>
          <a:bodyPr>
            <a:normAutofit/>
          </a:bodyPr>
          <a:lstStyle/>
          <a:p>
            <a:r>
              <a:rPr lang="en-US" sz="4000" b="1" dirty="0"/>
              <a:t>But How Can We Be Sure?</a:t>
            </a:r>
          </a:p>
        </p:txBody>
      </p:sp>
      <p:sp>
        <p:nvSpPr>
          <p:cNvPr id="6" name="Rectangle 5"/>
          <p:cNvSpPr/>
          <p:nvPr/>
        </p:nvSpPr>
        <p:spPr>
          <a:xfrm rot="21004969">
            <a:off x="874253" y="2216280"/>
            <a:ext cx="6274142" cy="149749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 rot="21022335">
            <a:off x="1219200" y="2334087"/>
            <a:ext cx="5950227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Following The Trail Of Toxic E-Waste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60 Minutes Follows America's Toxic Electronic Waste As It Is Illegally Shipped To Become China's Dirty Secret</a:t>
            </a:r>
          </a:p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 rot="431004">
            <a:off x="5041126" y="3607533"/>
            <a:ext cx="7012217" cy="159353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 rot="468981">
            <a:off x="5035550" y="3488816"/>
            <a:ext cx="7301948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r>
              <a:rPr lang="en-US" sz="2000" b="1" dirty="0"/>
              <a:t>Guilty Verdict in Electronic Waste Recycling Case </a:t>
            </a:r>
            <a:endParaRPr lang="en-US" sz="2000" dirty="0"/>
          </a:p>
          <a:p>
            <a:r>
              <a:rPr lang="en-US" dirty="0"/>
              <a:t>In the first case of its kind, a jury in Colorado has found an electronic waste (e-waste) recycling company and two of its executives guilty of illegally exporting e-waste overseas, </a:t>
            </a:r>
          </a:p>
        </p:txBody>
      </p:sp>
      <p:sp>
        <p:nvSpPr>
          <p:cNvPr id="9" name="Rectangle 8"/>
          <p:cNvSpPr/>
          <p:nvPr/>
        </p:nvSpPr>
        <p:spPr>
          <a:xfrm rot="21300725">
            <a:off x="1158107" y="5308081"/>
            <a:ext cx="7522899" cy="100712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 rot="21279302">
            <a:off x="1586977" y="5295010"/>
            <a:ext cx="693088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hlinkClick r:id="rId2"/>
              </a:rPr>
              <a:t>Scandal: Most 'Recycled' Computers are Not Recycled</a:t>
            </a:r>
            <a:r>
              <a:rPr lang="en-US" sz="2000" b="1" dirty="0"/>
              <a:t> </a:t>
            </a:r>
          </a:p>
          <a:p>
            <a:r>
              <a:rPr lang="en-US" dirty="0"/>
              <a:t>posted by Howard Fosdick on Wed 7th Jul 2010 16:58 CBS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95574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54386" y="412075"/>
            <a:ext cx="8911687" cy="128089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One Option: E-Stewards    </a:t>
            </a:r>
            <a:r>
              <a:rPr lang="en-US" sz="2400" dirty="0"/>
              <a:t>http://e-stewards.org/</a:t>
            </a:r>
            <a:br>
              <a:rPr lang="en-US" sz="2400" dirty="0"/>
            </a:br>
            <a:r>
              <a:rPr lang="en-US" sz="2400" dirty="0"/>
              <a:t>An independent non-profit which inspects and certifies electronics recyclers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50673" y="1908313"/>
            <a:ext cx="8915400" cy="3777622"/>
          </a:xfrm>
        </p:spPr>
        <p:txBody>
          <a:bodyPr>
            <a:normAutofit/>
          </a:bodyPr>
          <a:lstStyle/>
          <a:p>
            <a:pPr lvl="0">
              <a:buFont typeface="Arial" panose="020B0604020202020204" pitchFamily="34" charset="0"/>
              <a:buChar char="•"/>
            </a:pPr>
            <a:r>
              <a:rPr lang="en-US" sz="2200" b="1" dirty="0"/>
              <a:t>Proper health and safety precautions must be used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en-US" sz="2200" b="1" dirty="0"/>
              <a:t>No e-waste can be exported to developing countries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en-US" sz="2200" b="1" dirty="0"/>
              <a:t>No prison labor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en-US" sz="2200" b="1" dirty="0"/>
              <a:t>Independent third-party </a:t>
            </a:r>
            <a:r>
              <a:rPr lang="en-US" sz="2200" b="1" u="sng" dirty="0"/>
              <a:t>inspections and audits </a:t>
            </a:r>
            <a:r>
              <a:rPr lang="en-US" sz="2200" b="1" dirty="0"/>
              <a:t>of recycling facilities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36" t="27342" r="-5436" b="2785"/>
          <a:stretch/>
        </p:blipFill>
        <p:spPr>
          <a:xfrm>
            <a:off x="3061252" y="4414839"/>
            <a:ext cx="6652592" cy="2169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90985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The Santa Cruz County Solution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16934" y="1643269"/>
            <a:ext cx="8915400" cy="3777622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b="1" dirty="0"/>
              <a:t>Ordinance passed in 2012</a:t>
            </a:r>
            <a:endParaRPr lang="en-US" sz="800" b="1" dirty="0"/>
          </a:p>
          <a:p>
            <a:pPr marL="0" indent="0">
              <a:spcBef>
                <a:spcPts val="0"/>
              </a:spcBef>
              <a:buNone/>
            </a:pPr>
            <a:endParaRPr lang="en-US" sz="800" b="1" dirty="0"/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b="1" dirty="0"/>
              <a:t>Any business collecting electronic waste must deliver it to an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b="1" dirty="0"/>
              <a:t>     e-Stewards certified recycler. </a:t>
            </a:r>
            <a:endParaRPr lang="en-US" sz="800" b="1" dirty="0"/>
          </a:p>
          <a:p>
            <a:pPr marL="0" indent="0">
              <a:spcBef>
                <a:spcPts val="0"/>
              </a:spcBef>
              <a:buNone/>
            </a:pPr>
            <a:endParaRPr lang="en-US" sz="800" b="1" dirty="0"/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b="1" dirty="0"/>
              <a:t>County must be notified in advance of any E-Waste collection events.</a:t>
            </a:r>
            <a:endParaRPr lang="en-US" sz="800" b="1" dirty="0"/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800" b="1" dirty="0"/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b="1" dirty="0"/>
              <a:t>All publicity and signage must say that e-waste will be sent only to e-Stewards certified recyclers.  </a:t>
            </a:r>
            <a:endParaRPr lang="en-US" sz="800" b="1" dirty="0"/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800" b="1" dirty="0"/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b="1" dirty="0"/>
              <a:t>County may conduct inspections or review invoices, manifests, etc.</a:t>
            </a:r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000" b="1" dirty="0"/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b="1" dirty="0"/>
              <a:t>Fines for repeated violations after due notice.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160251384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128</TotalTime>
  <Words>502</Words>
  <Application>Microsoft Office PowerPoint</Application>
  <PresentationFormat>Widescreen</PresentationFormat>
  <Paragraphs>79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Century Gothic</vt:lpstr>
      <vt:lpstr>Times New Roman</vt:lpstr>
      <vt:lpstr>Wingdings 3</vt:lpstr>
      <vt:lpstr>Wisp</vt:lpstr>
      <vt:lpstr>Electronic Waste</vt:lpstr>
      <vt:lpstr>What is E-Waste?</vt:lpstr>
      <vt:lpstr>Why is E-Waste a Problem?</vt:lpstr>
      <vt:lpstr>According to the EPA:</vt:lpstr>
      <vt:lpstr>What’s the problem?</vt:lpstr>
      <vt:lpstr>What can be done?</vt:lpstr>
      <vt:lpstr>But How Can We Be Sure?</vt:lpstr>
      <vt:lpstr>One Option: E-Stewards    http://e-stewards.org/ An independent non-profit which inspects and certifies electronics recyclers</vt:lpstr>
      <vt:lpstr>The Santa Cruz County Solution</vt:lpstr>
      <vt:lpstr>Where to Take It?</vt:lpstr>
      <vt:lpstr>For more information: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Electronic Waste</dc:title>
  <dc:creator>Tim Goncharoff</dc:creator>
  <cp:lastModifiedBy>Terry Nagel</cp:lastModifiedBy>
  <cp:revision>24</cp:revision>
  <dcterms:created xsi:type="dcterms:W3CDTF">2017-07-17T16:05:41Z</dcterms:created>
  <dcterms:modified xsi:type="dcterms:W3CDTF">2017-07-17T18:24:33Z</dcterms:modified>
</cp:coreProperties>
</file>